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</p:sldMasterIdLst>
  <p:notesMasterIdLst>
    <p:notesMasterId r:id="rId22"/>
  </p:notesMasterIdLst>
  <p:handoutMasterIdLst>
    <p:handoutMasterId r:id="rId23"/>
  </p:handoutMasterIdLst>
  <p:sldIdLst>
    <p:sldId id="1358" r:id="rId4"/>
    <p:sldId id="256" r:id="rId5"/>
    <p:sldId id="707" r:id="rId6"/>
    <p:sldId id="708" r:id="rId7"/>
    <p:sldId id="1045" r:id="rId8"/>
    <p:sldId id="1046" r:id="rId9"/>
    <p:sldId id="1047" r:id="rId10"/>
    <p:sldId id="1048" r:id="rId11"/>
    <p:sldId id="1049" r:id="rId12"/>
    <p:sldId id="1050" r:id="rId13"/>
    <p:sldId id="716" r:id="rId14"/>
    <p:sldId id="258" r:id="rId15"/>
    <p:sldId id="1331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6086" autoAdjust="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16"/>
    </p:cViewPr>
  </p:sorterViewPr>
  <p:notesViewPr>
    <p:cSldViewPr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1322EE-FA3B-425C-B39F-0139E5755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(58)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80E20-8832-4CC9-9FA8-BAD44B2AC6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4/11/2021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5FFF5-9C71-47CA-A7CB-93086AA2BF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BCAD0-7FC6-42D6-BFEE-7F5E7FCFD3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08F57-D031-4F34-95B7-A9F5F3CE3202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2059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Class – The Book Of Revelation (58)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4/11/2021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0737D-B143-4EF4-9A0D-54F361DC4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1613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1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2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7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50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0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5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6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16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12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22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83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37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9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2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5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0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92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20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08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76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3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11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23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4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9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4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0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99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15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21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4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28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77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6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8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2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5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4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43B84-54A8-4BFF-A7C3-230AC75D4337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838EC-908A-4106-8466-F2C32DAA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5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59B9A54-A4ED-440C-97C3-D234E2090E7F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A257C19-7167-4943-8155-B067D3F62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11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993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April 11,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 bwMode="auto">
          <a:xfrm rot="10800000">
            <a:off x="381003" y="657616"/>
            <a:ext cx="1981199" cy="838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514600" y="533400"/>
            <a:ext cx="60198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Euphrates River (verses 12-16)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914400" y="1905002"/>
            <a:ext cx="7467600" cy="343170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Voice from the temple of heaven: “it is done” (verse 17)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Noises, thunder, lightning, and earthquake (verse 18)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Effect of this fierce wrath (verses 19-21)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Cities of the nations fall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Wrath poured on Babylon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 blaspheme God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381001" y="817159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BOWL 7</a:t>
            </a:r>
          </a:p>
        </p:txBody>
      </p:sp>
      <p:sp>
        <p:nvSpPr>
          <p:cNvPr id="4" name="Flowchart: Delay 3"/>
          <p:cNvSpPr/>
          <p:nvPr/>
        </p:nvSpPr>
        <p:spPr bwMode="auto">
          <a:xfrm rot="5400000">
            <a:off x="1281312" y="-204591"/>
            <a:ext cx="180585" cy="1905002"/>
          </a:xfrm>
          <a:prstGeom prst="flowChartDelay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84578-2CE4-4F41-8A35-94A14637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1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3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3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3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AutoShape 2"/>
          <p:cNvSpPr>
            <a:spLocks noChangeArrowheads="1"/>
          </p:cNvSpPr>
          <p:nvPr/>
        </p:nvSpPr>
        <p:spPr bwMode="auto">
          <a:xfrm>
            <a:off x="2478375" y="781734"/>
            <a:ext cx="4339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Point?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1104900" y="2209800"/>
            <a:ext cx="70866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God’s wrath executed on Rome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E9D87A-B8AD-4547-A03D-39DEC8D5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16:1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61708" y="2151727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I heard a great voice out of the temple, saying to the seven angels, Go ye, and pour out the seven bowls of the wrath of God into the earth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D26F99-13CD-4187-800B-DAE0F2C3474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328079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B112E1-24B2-4EA2-915F-B38FF67C0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28898" y="1066801"/>
            <a:ext cx="2676529" cy="3724096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/>
              <a:t>Bowls</a:t>
            </a:r>
          </a:p>
          <a:p>
            <a:pPr marL="0" indent="0">
              <a:buNone/>
            </a:pPr>
            <a:r>
              <a:rPr lang="en-US" sz="2000" dirty="0"/>
              <a:t>On earth, sores (16:2)</a:t>
            </a:r>
          </a:p>
          <a:p>
            <a:pPr marL="0" indent="0">
              <a:buNone/>
            </a:pPr>
            <a:r>
              <a:rPr lang="en-US" sz="2000" dirty="0"/>
              <a:t>On the sea (16:3)</a:t>
            </a:r>
          </a:p>
          <a:p>
            <a:pPr marL="0" indent="0">
              <a:buNone/>
            </a:pPr>
            <a:r>
              <a:rPr lang="en-US" sz="2000" dirty="0"/>
              <a:t>Rivers – blood (16:8)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Sun scorched (16:8)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Darkness (16:10)</a:t>
            </a:r>
          </a:p>
          <a:p>
            <a:pPr marL="0" indent="0">
              <a:buNone/>
            </a:pPr>
            <a:r>
              <a:rPr lang="en-US" sz="2000" dirty="0"/>
              <a:t>Euphrates dried (16:12)</a:t>
            </a:r>
          </a:p>
          <a:p>
            <a:pPr marL="0" indent="0">
              <a:buNone/>
            </a:pPr>
            <a:r>
              <a:rPr lang="en-US" sz="2000" dirty="0"/>
              <a:t>Finished; hail (16:17)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21C4F-93B1-405C-B6C9-4D556E06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599" y="1066800"/>
            <a:ext cx="2676529" cy="3724096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/>
              <a:t>Plagues</a:t>
            </a:r>
          </a:p>
          <a:p>
            <a:pPr marL="0" indent="0">
              <a:buNone/>
            </a:pPr>
            <a:r>
              <a:rPr lang="en-US" sz="2000" dirty="0"/>
              <a:t>Boils (Ex. 9:9-11)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Water – Blood (7:17-21)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Darkness (10:21-23)</a:t>
            </a:r>
          </a:p>
          <a:p>
            <a:pPr marL="0" indent="0">
              <a:buNone/>
            </a:pPr>
            <a:r>
              <a:rPr lang="en-US" sz="2000" dirty="0"/>
              <a:t>Locusts (10:4)</a:t>
            </a:r>
          </a:p>
          <a:p>
            <a:pPr marL="0" indent="0">
              <a:buNone/>
            </a:pPr>
            <a:r>
              <a:rPr lang="en-US" sz="2000" dirty="0"/>
              <a:t>Hail (9:19-24)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A5F190-D650-49A7-A358-EDB30D0BB601}"/>
              </a:ext>
            </a:extLst>
          </p:cNvPr>
          <p:cNvSpPr/>
          <p:nvPr/>
        </p:nvSpPr>
        <p:spPr bwMode="auto">
          <a:xfrm>
            <a:off x="0" y="-33814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FC0390F-F7EA-4C90-892C-085C794CB339}"/>
              </a:ext>
            </a:extLst>
          </p:cNvPr>
          <p:cNvSpPr txBox="1">
            <a:spLocks/>
          </p:cNvSpPr>
          <p:nvPr/>
        </p:nvSpPr>
        <p:spPr>
          <a:xfrm>
            <a:off x="124119" y="1066800"/>
            <a:ext cx="3076281" cy="37240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Trumpets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Fire, blood on earth (8:7)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Sea – Blood (8:10)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Fountains bitter (8:10)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Sun, Moon Darkened (8:12)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Smoke, Locust (9:1-4)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Angels of Euphrates (9:14)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Mystery finished (10:7)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6D7C3-B6B8-48F9-9648-04ABBD6DCE00}"/>
              </a:ext>
            </a:extLst>
          </p:cNvPr>
          <p:cNvSpPr txBox="1"/>
          <p:nvPr/>
        </p:nvSpPr>
        <p:spPr>
          <a:xfrm>
            <a:off x="3429000" y="6324600"/>
            <a:ext cx="5572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(Frank Jamerson, 1994 Florida College Lectures, page 132)</a:t>
            </a:r>
          </a:p>
        </p:txBody>
      </p:sp>
    </p:spTree>
    <p:extLst>
      <p:ext uri="{BB962C8B-B14F-4D97-AF65-F5344CB8AC3E}">
        <p14:creationId xmlns:p14="http://schemas.microsoft.com/office/powerpoint/2010/main" val="353264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016"/>
            <a:ext cx="8229600" cy="769441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The Commission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solidFill>
            <a:schemeClr val="bg1"/>
          </a:solidFill>
          <a:ln w="38100"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No </a:t>
            </a:r>
            <a:r>
              <a:rPr lang="en-US" b="1" dirty="0">
                <a:latin typeface="OldCentury" pitchFamily="2" charset="0"/>
              </a:rPr>
              <a:t>partial judgment</a:t>
            </a:r>
            <a:r>
              <a:rPr lang="en-US" dirty="0">
                <a:latin typeface="Book Antiqua" pitchFamily="18" charset="0"/>
              </a:rPr>
              <a:t>.</a:t>
            </a:r>
          </a:p>
          <a:p>
            <a:r>
              <a:rPr lang="en-US" dirty="0">
                <a:latin typeface="Book Antiqua" pitchFamily="18" charset="0"/>
              </a:rPr>
              <a:t>The </a:t>
            </a:r>
            <a:r>
              <a:rPr lang="en-US" b="1" dirty="0">
                <a:latin typeface="OldCentury" pitchFamily="2" charset="0"/>
              </a:rPr>
              <a:t>wrath/plagues</a:t>
            </a:r>
            <a:r>
              <a:rPr lang="en-US" dirty="0">
                <a:latin typeface="Book Antiqua" pitchFamily="18" charset="0"/>
              </a:rPr>
              <a:t> find their background in the plagues of God on Egypt.</a:t>
            </a:r>
          </a:p>
          <a:p>
            <a:r>
              <a:rPr lang="en-US" dirty="0">
                <a:latin typeface="Book Antiqua" pitchFamily="18" charset="0"/>
              </a:rPr>
              <a:t>Climax of the apocalypse.</a:t>
            </a:r>
          </a:p>
          <a:p>
            <a:r>
              <a:rPr lang="en-US" dirty="0">
                <a:latin typeface="Book Antiqua" pitchFamily="18" charset="0"/>
              </a:rPr>
              <a:t>The final judgment of God against a wicked agent of Satan is about to be revealed.</a:t>
            </a:r>
          </a:p>
          <a:p>
            <a:r>
              <a:rPr lang="en-US" dirty="0">
                <a:latin typeface="Book Antiqua" pitchFamily="18" charset="0"/>
              </a:rPr>
              <a:t>Not the final judgment of all the world.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5AE692-6932-4108-9530-BC33633398B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37525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016"/>
            <a:ext cx="8229600" cy="769441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The Commission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1873"/>
          </a:xfrm>
          <a:solidFill>
            <a:schemeClr val="bg1"/>
          </a:solidFill>
          <a:ln w="38100"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“</a:t>
            </a:r>
            <a:r>
              <a:rPr lang="en-US" b="1" dirty="0">
                <a:latin typeface="OldCentury" pitchFamily="2" charset="0"/>
              </a:rPr>
              <a:t>Voice from the temple</a:t>
            </a:r>
            <a:r>
              <a:rPr lang="en-US" dirty="0">
                <a:latin typeface="Book Antiqua" pitchFamily="18" charset="0"/>
              </a:rPr>
              <a:t>” (</a:t>
            </a:r>
            <a:r>
              <a:rPr lang="en-US" i="1" dirty="0">
                <a:latin typeface="Book Antiqua" pitchFamily="18" charset="0"/>
              </a:rPr>
              <a:t>loud</a:t>
            </a:r>
            <a:r>
              <a:rPr lang="en-US" dirty="0">
                <a:latin typeface="Book Antiqua" pitchFamily="18" charset="0"/>
              </a:rPr>
              <a:t>) — must be God since no one else is in there</a:t>
            </a:r>
          </a:p>
          <a:p>
            <a:r>
              <a:rPr lang="en-US" dirty="0">
                <a:latin typeface="Book Antiqua" pitchFamily="18" charset="0"/>
              </a:rPr>
              <a:t>Spoken to the </a:t>
            </a:r>
            <a:r>
              <a:rPr lang="en-US" b="1" dirty="0">
                <a:latin typeface="OldCentury" pitchFamily="2" charset="0"/>
              </a:rPr>
              <a:t>seven angels</a:t>
            </a:r>
          </a:p>
          <a:p>
            <a:r>
              <a:rPr lang="en-US" i="1" dirty="0">
                <a:latin typeface="OldCentury" pitchFamily="2" charset="0"/>
              </a:rPr>
              <a:t>“</a:t>
            </a:r>
            <a:r>
              <a:rPr lang="en-US" b="1" i="1" dirty="0">
                <a:latin typeface="OldCentury" pitchFamily="2" charset="0"/>
              </a:rPr>
              <a:t>Go … pour out</a:t>
            </a:r>
            <a:r>
              <a:rPr lang="en-US" i="1" dirty="0">
                <a:latin typeface="OldCentury" pitchFamily="2" charset="0"/>
              </a:rPr>
              <a:t>” – “</a:t>
            </a:r>
            <a:r>
              <a:rPr lang="en-US" b="1" i="1" dirty="0">
                <a:latin typeface="OldCentury" pitchFamily="2" charset="0"/>
              </a:rPr>
              <a:t>into all earth</a:t>
            </a:r>
            <a:r>
              <a:rPr lang="en-US" i="1" dirty="0">
                <a:latin typeface="OldCentury" pitchFamily="2" charset="0"/>
              </a:rPr>
              <a:t>”</a:t>
            </a:r>
          </a:p>
          <a:p>
            <a:r>
              <a:rPr lang="en-US" b="1" dirty="0">
                <a:latin typeface="OldCentury" pitchFamily="2" charset="0"/>
              </a:rPr>
              <a:t>Warning</a:t>
            </a:r>
            <a:r>
              <a:rPr lang="en-US" dirty="0">
                <a:latin typeface="Book Antiqua" pitchFamily="18" charset="0"/>
              </a:rPr>
              <a:t> is gone</a:t>
            </a:r>
          </a:p>
          <a:p>
            <a:r>
              <a:rPr lang="en-US" dirty="0">
                <a:latin typeface="Book Antiqua" pitchFamily="18" charset="0"/>
              </a:rPr>
              <a:t>The </a:t>
            </a:r>
            <a:r>
              <a:rPr lang="en-US" b="1" dirty="0">
                <a:latin typeface="OldCentury" pitchFamily="2" charset="0"/>
              </a:rPr>
              <a:t>fury of God</a:t>
            </a:r>
          </a:p>
          <a:p>
            <a:r>
              <a:rPr lang="en-US" dirty="0">
                <a:latin typeface="Book Antiqua" pitchFamily="18" charset="0"/>
              </a:rPr>
              <a:t>God’s </a:t>
            </a:r>
            <a:r>
              <a:rPr lang="en-US" b="1" dirty="0">
                <a:latin typeface="OldCentury" pitchFamily="2" charset="0"/>
              </a:rPr>
              <a:t>patience</a:t>
            </a:r>
            <a:r>
              <a:rPr lang="en-US" dirty="0">
                <a:latin typeface="Book Antiqua" pitchFamily="18" charset="0"/>
              </a:rPr>
              <a:t> is now over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F76D0F-83B1-4D32-BD8B-231BD3D11B0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32690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OldCentury" pitchFamily="2" charset="0"/>
              </a:rPr>
              <a:t>Revelation 16:2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00200"/>
            <a:ext cx="7391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1839011"/>
            <a:ext cx="5638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Book Antiqua" pitchFamily="18" charset="0"/>
              </a:rPr>
              <a:t>“</a:t>
            </a:r>
            <a:r>
              <a:rPr lang="en-US" sz="3200" b="1" i="1" dirty="0">
                <a:latin typeface="Book Antiqua" pitchFamily="18" charset="0"/>
              </a:rPr>
              <a:t>And the </a:t>
            </a:r>
            <a:r>
              <a:rPr lang="en-US" sz="3200" b="1" i="1" u="sng" dirty="0">
                <a:latin typeface="Book Antiqua" pitchFamily="18" charset="0"/>
              </a:rPr>
              <a:t>first went, and poured out his bowl into the earth</a:t>
            </a:r>
            <a:r>
              <a:rPr lang="en-US" sz="3200" b="1" i="1" dirty="0">
                <a:latin typeface="Book Antiqua" pitchFamily="18" charset="0"/>
              </a:rPr>
              <a:t>; and it became a noisome and grievous sore upon the men that had the mark of the beast, and that worshipped his image</a:t>
            </a:r>
            <a:r>
              <a:rPr lang="en-US" sz="3200" i="1" dirty="0">
                <a:latin typeface="Book Antiqua" pitchFamily="18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A3346-A87B-495E-A558-6D8381D73F9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13771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016"/>
            <a:ext cx="8229600" cy="769441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The First Bowl Poured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34896"/>
          </a:xfrm>
          <a:solidFill>
            <a:schemeClr val="bg1"/>
          </a:solidFill>
          <a:ln w="38100"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These would </a:t>
            </a:r>
            <a:r>
              <a:rPr lang="en-US" b="1" u="sng" dirty="0">
                <a:latin typeface="Book Antiqua" pitchFamily="18" charset="0"/>
              </a:rPr>
              <a:t>not</a:t>
            </a:r>
            <a:r>
              <a:rPr lang="en-US" dirty="0">
                <a:latin typeface="Book Antiqua" pitchFamily="18" charset="0"/>
              </a:rPr>
              <a:t> affect the Christians</a:t>
            </a:r>
          </a:p>
          <a:p>
            <a:r>
              <a:rPr lang="en-US" dirty="0">
                <a:latin typeface="Book Antiqua" pitchFamily="18" charset="0"/>
              </a:rPr>
              <a:t>Incurable disease (</a:t>
            </a:r>
            <a:r>
              <a:rPr lang="en-US" i="1" dirty="0">
                <a:latin typeface="Book Antiqua" pitchFamily="18" charset="0"/>
              </a:rPr>
              <a:t>like the 6</a:t>
            </a:r>
            <a:r>
              <a:rPr lang="en-US" i="1" baseline="30000" dirty="0">
                <a:latin typeface="Book Antiqua" pitchFamily="18" charset="0"/>
              </a:rPr>
              <a:t>th</a:t>
            </a:r>
            <a:r>
              <a:rPr lang="en-US" i="1" dirty="0">
                <a:latin typeface="Book Antiqua" pitchFamily="18" charset="0"/>
              </a:rPr>
              <a:t> plague in Egypt – </a:t>
            </a:r>
            <a:r>
              <a:rPr lang="en-US" b="1" dirty="0">
                <a:latin typeface="OldCentury" pitchFamily="2" charset="0"/>
              </a:rPr>
              <a:t>Exodus 9:10ff</a:t>
            </a:r>
            <a:r>
              <a:rPr lang="en-US" dirty="0">
                <a:latin typeface="Book Antiqua" pitchFamily="18" charset="0"/>
              </a:rPr>
              <a:t>)</a:t>
            </a:r>
          </a:p>
          <a:p>
            <a:r>
              <a:rPr lang="en-US" dirty="0">
                <a:latin typeface="Book Antiqua" pitchFamily="18" charset="0"/>
              </a:rPr>
              <a:t>Affected those who “</a:t>
            </a:r>
            <a:r>
              <a:rPr lang="en-US" b="1" dirty="0">
                <a:latin typeface="OldCentury" pitchFamily="2" charset="0"/>
              </a:rPr>
              <a:t>worshipped the beast</a:t>
            </a:r>
            <a:r>
              <a:rPr lang="en-US" dirty="0">
                <a:latin typeface="Book Antiqua" pitchFamily="18" charset="0"/>
              </a:rPr>
              <a:t>” and those with the “</a:t>
            </a:r>
            <a:r>
              <a:rPr lang="en-US" b="1" dirty="0">
                <a:latin typeface="OldCentury" pitchFamily="2" charset="0"/>
              </a:rPr>
              <a:t>mark of the beast</a:t>
            </a:r>
            <a:r>
              <a:rPr lang="en-US" dirty="0">
                <a:latin typeface="Book Antiqua" pitchFamily="18" charset="0"/>
              </a:rPr>
              <a:t>”</a:t>
            </a:r>
          </a:p>
          <a:p>
            <a:r>
              <a:rPr lang="en-US" dirty="0">
                <a:latin typeface="Book Antiqua" pitchFamily="18" charset="0"/>
              </a:rPr>
              <a:t>Poured out on the </a:t>
            </a:r>
            <a:r>
              <a:rPr lang="en-US" b="1" dirty="0">
                <a:latin typeface="OldCentury" pitchFamily="2" charset="0"/>
              </a:rPr>
              <a:t>same objects </a:t>
            </a:r>
            <a:r>
              <a:rPr lang="en-US" dirty="0">
                <a:latin typeface="Book Antiqua" pitchFamily="18" charset="0"/>
              </a:rPr>
              <a:t>of nature of those the of the four trumpets.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FF517E-CCC9-407B-9496-9C65DA1123E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3428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9536"/>
            <a:ext cx="8229600" cy="769441"/>
          </a:xfr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b="1" cap="small" dirty="0">
                <a:latin typeface="OldCentury" pitchFamily="2" charset="0"/>
              </a:rPr>
              <a:t>The First Bowl Poured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solidFill>
            <a:schemeClr val="bg1"/>
          </a:solidFill>
          <a:ln w="38100">
            <a:solidFill>
              <a:schemeClr val="bg1">
                <a:alpha val="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Book Antiqua" pitchFamily="18" charset="0"/>
              </a:rPr>
              <a:t>Three underlying reasons for Rome’s downfall:</a:t>
            </a:r>
          </a:p>
          <a:p>
            <a:pPr lvl="1"/>
            <a:r>
              <a:rPr lang="en-US" b="1" dirty="0">
                <a:latin typeface="Georgia" pitchFamily="18" charset="0"/>
              </a:rPr>
              <a:t>Natural disasters</a:t>
            </a:r>
          </a:p>
          <a:p>
            <a:pPr lvl="1"/>
            <a:r>
              <a:rPr lang="en-US" b="1" dirty="0">
                <a:latin typeface="Georgia" pitchFamily="18" charset="0"/>
              </a:rPr>
              <a:t>Social decay</a:t>
            </a:r>
          </a:p>
          <a:p>
            <a:pPr lvl="1"/>
            <a:r>
              <a:rPr lang="en-US" b="1" dirty="0">
                <a:latin typeface="Georgia" pitchFamily="18" charset="0"/>
              </a:rPr>
              <a:t>External invasions</a:t>
            </a:r>
          </a:p>
          <a:p>
            <a:pPr lvl="1"/>
            <a:r>
              <a:rPr lang="en-US" dirty="0">
                <a:latin typeface="Book Antiqua" pitchFamily="18" charset="0"/>
              </a:rPr>
              <a:t>Three objects affected by the </a:t>
            </a:r>
            <a:r>
              <a:rPr lang="en-US" b="1" dirty="0">
                <a:latin typeface="OldCentury" pitchFamily="2" charset="0"/>
              </a:rPr>
              <a:t>trumpets</a:t>
            </a:r>
            <a:r>
              <a:rPr lang="en-US" dirty="0">
                <a:latin typeface="Book Antiqua" pitchFamily="18" charset="0"/>
              </a:rPr>
              <a:t> and now repeated by the </a:t>
            </a:r>
            <a:r>
              <a:rPr lang="en-US" b="1" dirty="0">
                <a:latin typeface="OldCentury" pitchFamily="2" charset="0"/>
              </a:rPr>
              <a:t>bowls</a:t>
            </a:r>
          </a:p>
          <a:p>
            <a:pPr lvl="1"/>
            <a:r>
              <a:rPr lang="en-US" b="1" dirty="0">
                <a:latin typeface="OldCentury" pitchFamily="2" charset="0"/>
              </a:rPr>
              <a:t>Symbolism</a:t>
            </a:r>
            <a:r>
              <a:rPr lang="en-US" dirty="0">
                <a:latin typeface="Book Antiqua" pitchFamily="18" charset="0"/>
              </a:rPr>
              <a:t> reminds those persecuted – Rome would fall in time – by God’s timetable!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95B70D-8213-4316-92E8-3C9B72A4182A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398564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bg1"/>
                </a:solidFill>
                <a:latin typeface="Elephant" pitchFamily="18" charset="0"/>
              </a:rPr>
              <a:t>Book of Revelation:</a:t>
            </a:r>
            <a:br>
              <a:rPr lang="en-US" b="1" cap="small" dirty="0">
                <a:solidFill>
                  <a:schemeClr val="bg1"/>
                </a:solidFill>
                <a:latin typeface="Elephant" pitchFamily="18" charset="0"/>
              </a:rPr>
            </a:br>
            <a:r>
              <a:rPr lang="en-US" b="1" cap="small" dirty="0">
                <a:solidFill>
                  <a:schemeClr val="bg1"/>
                </a:solidFill>
                <a:latin typeface="Elephant" pitchFamily="18" charset="0"/>
              </a:rPr>
              <a:t>Chapter 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334000"/>
            <a:ext cx="6400800" cy="1077218"/>
          </a:xfr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r>
              <a:rPr lang="en-US" b="1" cap="small" dirty="0">
                <a:solidFill>
                  <a:schemeClr val="tx1"/>
                </a:solidFill>
                <a:latin typeface="Georgia" pitchFamily="18" charset="0"/>
              </a:rPr>
              <a:t>Bowls of Wrath – </a:t>
            </a:r>
            <a:br>
              <a:rPr lang="en-US" b="1" cap="small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b="1" cap="small" dirty="0">
                <a:solidFill>
                  <a:schemeClr val="tx1"/>
                </a:solidFill>
                <a:latin typeface="Georgia" pitchFamily="18" charset="0"/>
              </a:rPr>
              <a:t>Judgment Complete</a:t>
            </a:r>
          </a:p>
        </p:txBody>
      </p:sp>
      <p:pic>
        <p:nvPicPr>
          <p:cNvPr id="2050" name="Picture 2" descr="D:\72 dpi JPEG\22 Seven Bowl Plag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477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8B5A60-FAA0-4363-8C43-55B4BF3C1A3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16 </a:t>
            </a:r>
          </a:p>
        </p:txBody>
      </p:sp>
    </p:spTree>
    <p:extLst>
      <p:ext uri="{BB962C8B-B14F-4D97-AF65-F5344CB8AC3E}">
        <p14:creationId xmlns:p14="http://schemas.microsoft.com/office/powerpoint/2010/main" val="3676017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2126170" y="581382"/>
            <a:ext cx="4891659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Seven Bowls of Wrath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16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410065" y="2057400"/>
            <a:ext cx="8343900" cy="39018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Bowl: on the Earth (verse 2)</a:t>
            </a:r>
          </a:p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Bowl: on the Sea (verse 3)</a:t>
            </a:r>
          </a:p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Bowl: on the Rivers and Springs (verses 4-7)</a:t>
            </a:r>
          </a:p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Bowl: on the Sun (verses 8-9)</a:t>
            </a:r>
          </a:p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Bowl: on the Throne of the Beast (verses 10-11)</a:t>
            </a:r>
          </a:p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Sixth Bowl: on the Euphrates (verses 12-16)</a:t>
            </a:r>
          </a:p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Seventh Bowl: into the Air (verses 17-21)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28365-8852-4EB1-B20A-50CE6849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9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 bwMode="auto">
          <a:xfrm rot="10800000">
            <a:off x="381003" y="657616"/>
            <a:ext cx="1981199" cy="838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514600" y="792162"/>
            <a:ext cx="601980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Earth (verse 2)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914400" y="1905000"/>
            <a:ext cx="7467600" cy="1600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Causes a foul and loathsome sore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Upon those who have mark of beast and worship his image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381001" y="817159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BOWL 1</a:t>
            </a:r>
          </a:p>
        </p:txBody>
      </p:sp>
      <p:sp>
        <p:nvSpPr>
          <p:cNvPr id="8" name="Flowchart: Delay 7"/>
          <p:cNvSpPr/>
          <p:nvPr/>
        </p:nvSpPr>
        <p:spPr bwMode="auto">
          <a:xfrm rot="5400000">
            <a:off x="1281312" y="-204591"/>
            <a:ext cx="180585" cy="1905002"/>
          </a:xfrm>
          <a:prstGeom prst="flowChartDelay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-97383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1D3C8A-5973-4B9C-913A-DD9F8811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1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 bwMode="auto">
          <a:xfrm rot="10800000">
            <a:off x="381003" y="657616"/>
            <a:ext cx="1981199" cy="838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514600" y="792164"/>
            <a:ext cx="6019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Sea (verse 3)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923925" y="1857377"/>
            <a:ext cx="7467600" cy="116955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 became blood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Creatures of sea died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381001" y="817159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BOWL 2</a:t>
            </a:r>
          </a:p>
        </p:txBody>
      </p:sp>
      <p:sp>
        <p:nvSpPr>
          <p:cNvPr id="6" name="Flowchart: Delay 5"/>
          <p:cNvSpPr/>
          <p:nvPr/>
        </p:nvSpPr>
        <p:spPr bwMode="auto">
          <a:xfrm rot="5400000">
            <a:off x="1281312" y="-204591"/>
            <a:ext cx="180585" cy="1905002"/>
          </a:xfrm>
          <a:prstGeom prst="flowChartDelay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FC90DC-3DF3-4E57-BDC8-B817668F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0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 bwMode="auto">
          <a:xfrm rot="10800000">
            <a:off x="381003" y="657616"/>
            <a:ext cx="1981199" cy="838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514600" y="533400"/>
            <a:ext cx="60198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Rivers and Springs (verses 4-7)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914400" y="1905000"/>
            <a:ext cx="7467600" cy="28931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Water turned to blood (verse 4)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Angels praise God for righteous judgment (verses 5-7)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Angel of the waters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Angel from the altar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381001" y="817159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BOWL 3</a:t>
            </a:r>
          </a:p>
        </p:txBody>
      </p:sp>
      <p:sp>
        <p:nvSpPr>
          <p:cNvPr id="6" name="Flowchart: Delay 5"/>
          <p:cNvSpPr/>
          <p:nvPr/>
        </p:nvSpPr>
        <p:spPr bwMode="auto">
          <a:xfrm rot="5400000">
            <a:off x="1281312" y="-204591"/>
            <a:ext cx="180585" cy="1905002"/>
          </a:xfrm>
          <a:prstGeom prst="flowChartDelay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3EBDEB-DC93-4BE6-B3D3-78E9AA97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9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 bwMode="auto">
          <a:xfrm rot="10800000">
            <a:off x="381003" y="657616"/>
            <a:ext cx="1981199" cy="838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495550" y="760015"/>
            <a:ext cx="60198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Sun (verses 8-9)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923925" y="1874728"/>
            <a:ext cx="7467600" cy="310854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Scorched men with fire (verse 8)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 who were scorched (verse 9)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Blaspheme God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Did not repent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Did not give glory to God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381001" y="817159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BOWL 4</a:t>
            </a:r>
          </a:p>
        </p:txBody>
      </p:sp>
      <p:sp>
        <p:nvSpPr>
          <p:cNvPr id="6" name="Flowchart: Delay 5"/>
          <p:cNvSpPr/>
          <p:nvPr/>
        </p:nvSpPr>
        <p:spPr bwMode="auto">
          <a:xfrm rot="5400000">
            <a:off x="1281312" y="-204591"/>
            <a:ext cx="180585" cy="1905002"/>
          </a:xfrm>
          <a:prstGeom prst="flowChartDelay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236976-8CD6-47F3-9076-FF85AEC6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0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 bwMode="auto">
          <a:xfrm rot="10800000">
            <a:off x="381003" y="657616"/>
            <a:ext cx="1981199" cy="838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514600" y="533400"/>
            <a:ext cx="60198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Throne of the Beast (verses 10-11)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590746" y="1905000"/>
            <a:ext cx="8001000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kingdom of the beast becomes full of darkness (verse 10a)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beast and his kingdom (verses 10b-11)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pain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Blaspheme God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Did not repent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381001" y="817159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BOWL 5</a:t>
            </a:r>
          </a:p>
        </p:txBody>
      </p:sp>
      <p:sp>
        <p:nvSpPr>
          <p:cNvPr id="6" name="Flowchart: Delay 5"/>
          <p:cNvSpPr/>
          <p:nvPr/>
        </p:nvSpPr>
        <p:spPr bwMode="auto">
          <a:xfrm rot="5400000">
            <a:off x="1281312" y="-204591"/>
            <a:ext cx="180585" cy="1905002"/>
          </a:xfrm>
          <a:prstGeom prst="flowChartDelay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1E445E-D796-4804-9C97-EEB6EAC5D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20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2"/>
          <p:cNvSpPr/>
          <p:nvPr/>
        </p:nvSpPr>
        <p:spPr bwMode="auto">
          <a:xfrm rot="10800000">
            <a:off x="381003" y="657616"/>
            <a:ext cx="1981199" cy="8382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514600" y="533400"/>
            <a:ext cx="601980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the Euphrates River (verses 12-16)</a:t>
            </a:r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914400" y="1905002"/>
            <a:ext cx="7467600" cy="417037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River dried up – making way for kings of the east (verse 12)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>
                <a:tab pos="396875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 unclean spirits go out to gather kings to battle (verses 13-16)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the dragon, beast, and false prophet (verse 13)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 to kings to gather them for battle (verse 14)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warning (verse 15)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96875" algn="l"/>
              </a:tabLst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Armageddon (verse 16)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381001" y="817159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BOWL 6</a:t>
            </a:r>
          </a:p>
        </p:txBody>
      </p:sp>
      <p:sp>
        <p:nvSpPr>
          <p:cNvPr id="6" name="Flowchart: Delay 5"/>
          <p:cNvSpPr/>
          <p:nvPr/>
        </p:nvSpPr>
        <p:spPr bwMode="auto">
          <a:xfrm rot="5400000">
            <a:off x="1281312" y="-204591"/>
            <a:ext cx="180585" cy="1905002"/>
          </a:xfrm>
          <a:prstGeom prst="flowChartDelay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16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FBBE80-AD2A-4B63-B6A0-2D3EE1B9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5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3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3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3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3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3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3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3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861</Words>
  <Application>Microsoft Office PowerPoint</Application>
  <PresentationFormat>On-screen Show (4:3)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Book Antiqua</vt:lpstr>
      <vt:lpstr>Calibri</vt:lpstr>
      <vt:lpstr>Corbel</vt:lpstr>
      <vt:lpstr>Elephant</vt:lpstr>
      <vt:lpstr>Georgia</vt:lpstr>
      <vt:lpstr>OldCentury</vt:lpstr>
      <vt:lpstr>Times New Roman</vt:lpstr>
      <vt:lpstr>Office Theme</vt:lpstr>
      <vt:lpstr>Depth</vt:lpstr>
      <vt:lpstr>1_Depth</vt:lpstr>
      <vt:lpstr>A Study Of  The Book Of Revelation</vt:lpstr>
      <vt:lpstr>Book of Revelation: Chapter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Revelation 16:1</vt:lpstr>
      <vt:lpstr>PowerPoint Presentation</vt:lpstr>
      <vt:lpstr>The Commission</vt:lpstr>
      <vt:lpstr>The Commission</vt:lpstr>
      <vt:lpstr>Revelation 16:2</vt:lpstr>
      <vt:lpstr>The First Bowl Poured out</vt:lpstr>
      <vt:lpstr>The First Bowl Poured 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of Revelation: Chapter 16</dc:title>
  <dc:creator>Keith Greer</dc:creator>
  <cp:lastModifiedBy>Richard Lidh</cp:lastModifiedBy>
  <cp:revision>59</cp:revision>
  <cp:lastPrinted>2021-04-23T17:25:53Z</cp:lastPrinted>
  <dcterms:created xsi:type="dcterms:W3CDTF">2011-09-07T18:33:31Z</dcterms:created>
  <dcterms:modified xsi:type="dcterms:W3CDTF">2021-04-27T04:10:41Z</dcterms:modified>
</cp:coreProperties>
</file>